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68" r:id="rId2"/>
    <p:sldId id="267" r:id="rId3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009900"/>
    <a:srgbClr val="33CC33"/>
    <a:srgbClr val="FF7C80"/>
    <a:srgbClr val="C5C3C3"/>
    <a:srgbClr val="9F9F9F"/>
    <a:srgbClr val="928E8E"/>
    <a:srgbClr val="D8DEE4"/>
    <a:srgbClr val="BD5F75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0" autoAdjust="0"/>
    <p:restoredTop sz="96383" autoAdjust="0"/>
  </p:normalViewPr>
  <p:slideViewPr>
    <p:cSldViewPr snapToGrid="0">
      <p:cViewPr varScale="1">
        <p:scale>
          <a:sx n="74" d="100"/>
          <a:sy n="74" d="100"/>
        </p:scale>
        <p:origin x="283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9413" cy="495300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18" tIns="45709" rIns="91418" bIns="45709" rtlCol="0"/>
          <a:lstStyle>
            <a:lvl1pPr algn="r">
              <a:defRPr sz="1200"/>
            </a:lvl1pPr>
          </a:lstStyle>
          <a:p>
            <a:fld id="{4DFC2B1C-0F26-472A-B056-44D1DFAE1BB0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2338" y="1233488"/>
            <a:ext cx="23510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9" rIns="91418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2" y="4748214"/>
            <a:ext cx="5389563" cy="3884612"/>
          </a:xfrm>
          <a:prstGeom prst="rect">
            <a:avLst/>
          </a:prstGeom>
        </p:spPr>
        <p:txBody>
          <a:bodyPr vert="horz" lIns="91418" tIns="45709" rIns="91418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1014"/>
            <a:ext cx="2919413" cy="495300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418" tIns="45709" rIns="91418" bIns="45709" rtlCol="0" anchor="b"/>
          <a:lstStyle>
            <a:lvl1pPr algn="r">
              <a:defRPr sz="1200"/>
            </a:lvl1pPr>
          </a:lstStyle>
          <a:p>
            <a:fld id="{93CEDD20-FFFF-430D-8C3B-B4A4D415BA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8649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6366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1084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046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581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322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59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6067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369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41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2187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0513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433254-0CAB-434A-80CA-F8AB75C89CF9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4C248-7AC3-4A67-B60E-07083C17E7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6841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正方形/長方形 15"/>
          <p:cNvSpPr/>
          <p:nvPr/>
        </p:nvSpPr>
        <p:spPr>
          <a:xfrm>
            <a:off x="-223299" y="10201339"/>
            <a:ext cx="7981950" cy="55290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" name="グループ化 3"/>
          <p:cNvGrpSpPr/>
          <p:nvPr/>
        </p:nvGrpSpPr>
        <p:grpSpPr>
          <a:xfrm>
            <a:off x="156140" y="941612"/>
            <a:ext cx="7288578" cy="1242626"/>
            <a:chOff x="-91269" y="927979"/>
            <a:chExt cx="7288578" cy="1177563"/>
          </a:xfrm>
        </p:grpSpPr>
        <p:sp>
          <p:nvSpPr>
            <p:cNvPr id="7" name="テキスト ボックス 6"/>
            <p:cNvSpPr txBox="1"/>
            <p:nvPr/>
          </p:nvSpPr>
          <p:spPr>
            <a:xfrm rot="472853">
              <a:off x="3807780" y="1292833"/>
              <a:ext cx="748923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4400" dirty="0" smtClean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の</a:t>
              </a:r>
              <a:endParaRPr kumimoji="1" lang="en-US" altLang="ja-JP" sz="4800" dirty="0" smtClean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-91269" y="927979"/>
              <a:ext cx="4042373" cy="11374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7200" dirty="0" smtClean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出前講座</a:t>
              </a:r>
              <a:endParaRPr kumimoji="1" lang="en-US" altLang="ja-JP" sz="72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endParaRPr>
            </a:p>
          </p:txBody>
        </p:sp>
        <p:sp>
          <p:nvSpPr>
            <p:cNvPr id="34" name="テキスト ボックス 33"/>
            <p:cNvSpPr txBox="1"/>
            <p:nvPr/>
          </p:nvSpPr>
          <p:spPr>
            <a:xfrm>
              <a:off x="4371333" y="997546"/>
              <a:ext cx="2825976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kumimoji="1" lang="ja-JP" altLang="en-US" sz="6600" dirty="0" smtClean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ご</a:t>
              </a:r>
              <a:r>
                <a:rPr kumimoji="1" lang="ja-JP" altLang="en-US" sz="6600" dirty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rPr>
                <a:t>案内</a:t>
              </a:r>
              <a:endParaRPr kumimoji="1" lang="en-US" altLang="ja-JP" sz="66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endParaRPr>
            </a:p>
          </p:txBody>
        </p:sp>
      </p:grpSp>
      <p:grpSp>
        <p:nvGrpSpPr>
          <p:cNvPr id="9" name="グループ化 8"/>
          <p:cNvGrpSpPr/>
          <p:nvPr/>
        </p:nvGrpSpPr>
        <p:grpSpPr>
          <a:xfrm>
            <a:off x="2113334" y="226355"/>
            <a:ext cx="3429512" cy="683617"/>
            <a:chOff x="1429217" y="-49047"/>
            <a:chExt cx="3735367" cy="744584"/>
          </a:xfrm>
        </p:grpSpPr>
        <p:sp>
          <p:nvSpPr>
            <p:cNvPr id="49" name="フリーフォーム 48"/>
            <p:cNvSpPr/>
            <p:nvPr/>
          </p:nvSpPr>
          <p:spPr>
            <a:xfrm>
              <a:off x="1429217" y="-49046"/>
              <a:ext cx="869065" cy="744583"/>
            </a:xfrm>
            <a:custGeom>
              <a:avLst/>
              <a:gdLst/>
              <a:ahLst/>
              <a:cxnLst/>
              <a:rect l="l" t="t" r="r" b="b"/>
              <a:pathLst>
                <a:path w="869065" h="744583">
                  <a:moveTo>
                    <a:pt x="471531" y="202042"/>
                  </a:moveTo>
                  <a:cubicBezTo>
                    <a:pt x="504869" y="235379"/>
                    <a:pt x="533444" y="259192"/>
                    <a:pt x="557256" y="273479"/>
                  </a:cubicBezTo>
                  <a:lnTo>
                    <a:pt x="381044" y="273479"/>
                  </a:lnTo>
                  <a:cubicBezTo>
                    <a:pt x="423906" y="246492"/>
                    <a:pt x="454069" y="222679"/>
                    <a:pt x="471531" y="202042"/>
                  </a:cubicBezTo>
                  <a:close/>
                  <a:moveTo>
                    <a:pt x="447719" y="106792"/>
                  </a:moveTo>
                  <a:cubicBezTo>
                    <a:pt x="422319" y="138542"/>
                    <a:pt x="385013" y="171086"/>
                    <a:pt x="335800" y="204423"/>
                  </a:cubicBezTo>
                  <a:cubicBezTo>
                    <a:pt x="292938" y="232998"/>
                    <a:pt x="243725" y="256811"/>
                    <a:pt x="188163" y="275861"/>
                  </a:cubicBezTo>
                  <a:lnTo>
                    <a:pt x="233406" y="359204"/>
                  </a:lnTo>
                  <a:cubicBezTo>
                    <a:pt x="268331" y="346504"/>
                    <a:pt x="293731" y="333804"/>
                    <a:pt x="309606" y="321104"/>
                  </a:cubicBezTo>
                  <a:lnTo>
                    <a:pt x="309606" y="354442"/>
                  </a:lnTo>
                  <a:lnTo>
                    <a:pt x="423906" y="354442"/>
                  </a:lnTo>
                  <a:lnTo>
                    <a:pt x="423906" y="385398"/>
                  </a:lnTo>
                  <a:lnTo>
                    <a:pt x="219119" y="385398"/>
                  </a:lnTo>
                  <a:lnTo>
                    <a:pt x="219119" y="461598"/>
                  </a:lnTo>
                  <a:lnTo>
                    <a:pt x="423906" y="461598"/>
                  </a:lnTo>
                  <a:lnTo>
                    <a:pt x="423906" y="575898"/>
                  </a:lnTo>
                  <a:lnTo>
                    <a:pt x="331038" y="575898"/>
                  </a:lnTo>
                  <a:lnTo>
                    <a:pt x="392950" y="552086"/>
                  </a:lnTo>
                  <a:cubicBezTo>
                    <a:pt x="378663" y="513986"/>
                    <a:pt x="363581" y="485411"/>
                    <a:pt x="347706" y="466361"/>
                  </a:cubicBezTo>
                  <a:lnTo>
                    <a:pt x="271506" y="494936"/>
                  </a:lnTo>
                  <a:cubicBezTo>
                    <a:pt x="276269" y="501286"/>
                    <a:pt x="282619" y="512398"/>
                    <a:pt x="290556" y="528273"/>
                  </a:cubicBezTo>
                  <a:cubicBezTo>
                    <a:pt x="300081" y="548911"/>
                    <a:pt x="306431" y="564786"/>
                    <a:pt x="309606" y="575898"/>
                  </a:cubicBezTo>
                  <a:lnTo>
                    <a:pt x="204831" y="575898"/>
                  </a:lnTo>
                  <a:lnTo>
                    <a:pt x="204831" y="649717"/>
                  </a:lnTo>
                  <a:lnTo>
                    <a:pt x="733469" y="649717"/>
                  </a:lnTo>
                  <a:lnTo>
                    <a:pt x="733469" y="575898"/>
                  </a:lnTo>
                  <a:lnTo>
                    <a:pt x="626313" y="575898"/>
                  </a:lnTo>
                  <a:cubicBezTo>
                    <a:pt x="631075" y="571136"/>
                    <a:pt x="639013" y="557642"/>
                    <a:pt x="650125" y="535417"/>
                  </a:cubicBezTo>
                  <a:cubicBezTo>
                    <a:pt x="659650" y="516367"/>
                    <a:pt x="666000" y="502873"/>
                    <a:pt x="669175" y="494936"/>
                  </a:cubicBezTo>
                  <a:lnTo>
                    <a:pt x="588213" y="468742"/>
                  </a:lnTo>
                  <a:cubicBezTo>
                    <a:pt x="575513" y="506842"/>
                    <a:pt x="559638" y="542561"/>
                    <a:pt x="540588" y="575898"/>
                  </a:cubicBezTo>
                  <a:lnTo>
                    <a:pt x="512013" y="575898"/>
                  </a:lnTo>
                  <a:lnTo>
                    <a:pt x="512013" y="461598"/>
                  </a:lnTo>
                  <a:lnTo>
                    <a:pt x="716800" y="461598"/>
                  </a:lnTo>
                  <a:lnTo>
                    <a:pt x="716800" y="385398"/>
                  </a:lnTo>
                  <a:lnTo>
                    <a:pt x="512013" y="385398"/>
                  </a:lnTo>
                  <a:lnTo>
                    <a:pt x="512013" y="354442"/>
                  </a:lnTo>
                  <a:lnTo>
                    <a:pt x="628694" y="354442"/>
                  </a:lnTo>
                  <a:lnTo>
                    <a:pt x="628694" y="321104"/>
                  </a:lnTo>
                  <a:cubicBezTo>
                    <a:pt x="654094" y="338567"/>
                    <a:pt x="681081" y="351267"/>
                    <a:pt x="709656" y="359204"/>
                  </a:cubicBezTo>
                  <a:lnTo>
                    <a:pt x="750138" y="271098"/>
                  </a:lnTo>
                  <a:cubicBezTo>
                    <a:pt x="704100" y="256811"/>
                    <a:pt x="662031" y="238554"/>
                    <a:pt x="623931" y="216329"/>
                  </a:cubicBezTo>
                  <a:cubicBezTo>
                    <a:pt x="577894" y="189342"/>
                    <a:pt x="544556" y="162354"/>
                    <a:pt x="523919" y="135367"/>
                  </a:cubicBezTo>
                  <a:lnTo>
                    <a:pt x="528681" y="125842"/>
                  </a:lnTo>
                  <a:close/>
                  <a:moveTo>
                    <a:pt x="0" y="0"/>
                  </a:moveTo>
                  <a:lnTo>
                    <a:pt x="869065" y="0"/>
                  </a:lnTo>
                  <a:lnTo>
                    <a:pt x="869065" y="744583"/>
                  </a:lnTo>
                  <a:lnTo>
                    <a:pt x="0" y="744583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50" name="フリーフォーム 49"/>
            <p:cNvSpPr/>
            <p:nvPr/>
          </p:nvSpPr>
          <p:spPr>
            <a:xfrm>
              <a:off x="2384651" y="-49047"/>
              <a:ext cx="869065" cy="744583"/>
            </a:xfrm>
            <a:custGeom>
              <a:avLst/>
              <a:gdLst/>
              <a:ahLst/>
              <a:cxnLst/>
              <a:rect l="l" t="t" r="r" b="b"/>
              <a:pathLst>
                <a:path w="869065" h="744583">
                  <a:moveTo>
                    <a:pt x="367773" y="160334"/>
                  </a:moveTo>
                  <a:cubicBezTo>
                    <a:pt x="328086" y="273046"/>
                    <a:pt x="273317" y="362740"/>
                    <a:pt x="203467" y="429415"/>
                  </a:cubicBezTo>
                  <a:lnTo>
                    <a:pt x="277286" y="491328"/>
                  </a:lnTo>
                  <a:cubicBezTo>
                    <a:pt x="305861" y="462753"/>
                    <a:pt x="337611" y="420684"/>
                    <a:pt x="372536" y="365122"/>
                  </a:cubicBezTo>
                  <a:lnTo>
                    <a:pt x="472548" y="365122"/>
                  </a:lnTo>
                  <a:cubicBezTo>
                    <a:pt x="474136" y="479422"/>
                    <a:pt x="423336" y="562765"/>
                    <a:pt x="320148" y="615153"/>
                  </a:cubicBezTo>
                  <a:lnTo>
                    <a:pt x="384442" y="679447"/>
                  </a:lnTo>
                  <a:cubicBezTo>
                    <a:pt x="497155" y="622297"/>
                    <a:pt x="556686" y="517522"/>
                    <a:pt x="563036" y="365122"/>
                  </a:cubicBezTo>
                  <a:lnTo>
                    <a:pt x="703530" y="365122"/>
                  </a:lnTo>
                  <a:lnTo>
                    <a:pt x="703530" y="286540"/>
                  </a:lnTo>
                  <a:lnTo>
                    <a:pt x="413017" y="286540"/>
                  </a:lnTo>
                  <a:cubicBezTo>
                    <a:pt x="432067" y="248440"/>
                    <a:pt x="446355" y="215103"/>
                    <a:pt x="455880" y="186528"/>
                  </a:cubicBezTo>
                  <a:close/>
                  <a:moveTo>
                    <a:pt x="0" y="0"/>
                  </a:moveTo>
                  <a:lnTo>
                    <a:pt x="869065" y="0"/>
                  </a:lnTo>
                  <a:lnTo>
                    <a:pt x="869065" y="744583"/>
                  </a:lnTo>
                  <a:lnTo>
                    <a:pt x="0" y="744583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52" name="フリーフォーム 51"/>
            <p:cNvSpPr/>
            <p:nvPr/>
          </p:nvSpPr>
          <p:spPr>
            <a:xfrm>
              <a:off x="3340085" y="-49047"/>
              <a:ext cx="869065" cy="744583"/>
            </a:xfrm>
            <a:custGeom>
              <a:avLst/>
              <a:gdLst/>
              <a:ahLst/>
              <a:cxnLst/>
              <a:rect l="l" t="t" r="r" b="b"/>
              <a:pathLst>
                <a:path w="869065" h="744583">
                  <a:moveTo>
                    <a:pt x="459237" y="519139"/>
                  </a:moveTo>
                  <a:lnTo>
                    <a:pt x="492575" y="519139"/>
                  </a:lnTo>
                  <a:lnTo>
                    <a:pt x="492575" y="542951"/>
                  </a:lnTo>
                  <a:lnTo>
                    <a:pt x="459237" y="542951"/>
                  </a:lnTo>
                  <a:close/>
                  <a:moveTo>
                    <a:pt x="494956" y="142901"/>
                  </a:moveTo>
                  <a:lnTo>
                    <a:pt x="494956" y="195289"/>
                  </a:lnTo>
                  <a:lnTo>
                    <a:pt x="387800" y="195289"/>
                  </a:lnTo>
                  <a:lnTo>
                    <a:pt x="387800" y="269108"/>
                  </a:lnTo>
                  <a:lnTo>
                    <a:pt x="459237" y="269108"/>
                  </a:lnTo>
                  <a:cubicBezTo>
                    <a:pt x="448125" y="281807"/>
                    <a:pt x="421137" y="292920"/>
                    <a:pt x="378275" y="302445"/>
                  </a:cubicBezTo>
                  <a:lnTo>
                    <a:pt x="409231" y="373883"/>
                  </a:lnTo>
                  <a:lnTo>
                    <a:pt x="371131" y="373883"/>
                  </a:lnTo>
                  <a:lnTo>
                    <a:pt x="371131" y="226245"/>
                  </a:lnTo>
                  <a:lnTo>
                    <a:pt x="313981" y="226245"/>
                  </a:lnTo>
                  <a:lnTo>
                    <a:pt x="313981" y="519139"/>
                  </a:lnTo>
                  <a:lnTo>
                    <a:pt x="297312" y="519139"/>
                  </a:lnTo>
                  <a:lnTo>
                    <a:pt x="297312" y="154808"/>
                  </a:lnTo>
                  <a:lnTo>
                    <a:pt x="235400" y="154808"/>
                  </a:lnTo>
                  <a:lnTo>
                    <a:pt x="235400" y="519139"/>
                  </a:lnTo>
                  <a:lnTo>
                    <a:pt x="218731" y="519139"/>
                  </a:lnTo>
                  <a:lnTo>
                    <a:pt x="218731" y="226245"/>
                  </a:lnTo>
                  <a:lnTo>
                    <a:pt x="161581" y="226245"/>
                  </a:lnTo>
                  <a:lnTo>
                    <a:pt x="161581" y="621533"/>
                  </a:lnTo>
                  <a:lnTo>
                    <a:pt x="218731" y="621533"/>
                  </a:lnTo>
                  <a:lnTo>
                    <a:pt x="218731" y="592958"/>
                  </a:lnTo>
                  <a:lnTo>
                    <a:pt x="371131" y="592958"/>
                  </a:lnTo>
                  <a:lnTo>
                    <a:pt x="371131" y="445320"/>
                  </a:lnTo>
                  <a:lnTo>
                    <a:pt x="594968" y="445320"/>
                  </a:lnTo>
                  <a:lnTo>
                    <a:pt x="594968" y="588195"/>
                  </a:lnTo>
                  <a:cubicBezTo>
                    <a:pt x="594968" y="599308"/>
                    <a:pt x="588618" y="604864"/>
                    <a:pt x="575918" y="604864"/>
                  </a:cubicBezTo>
                  <a:lnTo>
                    <a:pt x="561631" y="604864"/>
                  </a:lnTo>
                  <a:lnTo>
                    <a:pt x="561631" y="457226"/>
                  </a:lnTo>
                  <a:lnTo>
                    <a:pt x="390181" y="457226"/>
                  </a:lnTo>
                  <a:lnTo>
                    <a:pt x="390181" y="635820"/>
                  </a:lnTo>
                  <a:lnTo>
                    <a:pt x="459237" y="635820"/>
                  </a:lnTo>
                  <a:lnTo>
                    <a:pt x="459237" y="609626"/>
                  </a:lnTo>
                  <a:lnTo>
                    <a:pt x="521150" y="609626"/>
                  </a:lnTo>
                  <a:lnTo>
                    <a:pt x="537818" y="690589"/>
                  </a:lnTo>
                  <a:lnTo>
                    <a:pt x="623543" y="690589"/>
                  </a:lnTo>
                  <a:cubicBezTo>
                    <a:pt x="658468" y="690589"/>
                    <a:pt x="675931" y="670745"/>
                    <a:pt x="675931" y="631058"/>
                  </a:cubicBezTo>
                  <a:lnTo>
                    <a:pt x="675931" y="445320"/>
                  </a:lnTo>
                  <a:lnTo>
                    <a:pt x="709268" y="445320"/>
                  </a:lnTo>
                  <a:lnTo>
                    <a:pt x="709268" y="373883"/>
                  </a:lnTo>
                  <a:lnTo>
                    <a:pt x="428281" y="373883"/>
                  </a:lnTo>
                  <a:cubicBezTo>
                    <a:pt x="452093" y="365945"/>
                    <a:pt x="474318" y="354833"/>
                    <a:pt x="494956" y="340545"/>
                  </a:cubicBezTo>
                  <a:cubicBezTo>
                    <a:pt x="514006" y="326258"/>
                    <a:pt x="528293" y="311970"/>
                    <a:pt x="537818" y="297683"/>
                  </a:cubicBezTo>
                  <a:cubicBezTo>
                    <a:pt x="552106" y="315145"/>
                    <a:pt x="571156" y="330226"/>
                    <a:pt x="594968" y="342926"/>
                  </a:cubicBezTo>
                  <a:cubicBezTo>
                    <a:pt x="621956" y="357214"/>
                    <a:pt x="647356" y="365945"/>
                    <a:pt x="671168" y="369120"/>
                  </a:cubicBezTo>
                  <a:lnTo>
                    <a:pt x="704506" y="297683"/>
                  </a:lnTo>
                  <a:cubicBezTo>
                    <a:pt x="666406" y="291332"/>
                    <a:pt x="638625" y="281807"/>
                    <a:pt x="621162" y="269108"/>
                  </a:cubicBezTo>
                  <a:lnTo>
                    <a:pt x="692600" y="269108"/>
                  </a:lnTo>
                  <a:lnTo>
                    <a:pt x="692600" y="195289"/>
                  </a:lnTo>
                  <a:lnTo>
                    <a:pt x="578300" y="195289"/>
                  </a:lnTo>
                  <a:lnTo>
                    <a:pt x="578300" y="142901"/>
                  </a:lnTo>
                  <a:close/>
                  <a:moveTo>
                    <a:pt x="0" y="0"/>
                  </a:moveTo>
                  <a:lnTo>
                    <a:pt x="869065" y="0"/>
                  </a:lnTo>
                  <a:lnTo>
                    <a:pt x="869065" y="744583"/>
                  </a:lnTo>
                  <a:lnTo>
                    <a:pt x="0" y="744583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53" name="フリーフォーム 52"/>
            <p:cNvSpPr/>
            <p:nvPr/>
          </p:nvSpPr>
          <p:spPr>
            <a:xfrm>
              <a:off x="4295519" y="-49047"/>
              <a:ext cx="869065" cy="744583"/>
            </a:xfrm>
            <a:custGeom>
              <a:avLst/>
              <a:gdLst/>
              <a:ahLst/>
              <a:cxnLst/>
              <a:rect l="l" t="t" r="r" b="b"/>
              <a:pathLst>
                <a:path w="869065" h="744583">
                  <a:moveTo>
                    <a:pt x="347318" y="398363"/>
                  </a:moveTo>
                  <a:lnTo>
                    <a:pt x="368750" y="398363"/>
                  </a:lnTo>
                  <a:lnTo>
                    <a:pt x="368750" y="488851"/>
                  </a:lnTo>
                  <a:lnTo>
                    <a:pt x="347318" y="488851"/>
                  </a:lnTo>
                  <a:close/>
                  <a:moveTo>
                    <a:pt x="247306" y="398363"/>
                  </a:moveTo>
                  <a:lnTo>
                    <a:pt x="268737" y="398363"/>
                  </a:lnTo>
                  <a:lnTo>
                    <a:pt x="268737" y="488851"/>
                  </a:lnTo>
                  <a:lnTo>
                    <a:pt x="247306" y="488851"/>
                  </a:lnTo>
                  <a:close/>
                  <a:moveTo>
                    <a:pt x="347318" y="231676"/>
                  </a:moveTo>
                  <a:lnTo>
                    <a:pt x="368750" y="231676"/>
                  </a:lnTo>
                  <a:lnTo>
                    <a:pt x="368750" y="317401"/>
                  </a:lnTo>
                  <a:lnTo>
                    <a:pt x="347318" y="317401"/>
                  </a:lnTo>
                  <a:close/>
                  <a:moveTo>
                    <a:pt x="247306" y="231676"/>
                  </a:moveTo>
                  <a:lnTo>
                    <a:pt x="268737" y="231676"/>
                  </a:lnTo>
                  <a:lnTo>
                    <a:pt x="268737" y="317401"/>
                  </a:lnTo>
                  <a:lnTo>
                    <a:pt x="247306" y="317401"/>
                  </a:lnTo>
                  <a:close/>
                  <a:moveTo>
                    <a:pt x="168725" y="150713"/>
                  </a:moveTo>
                  <a:lnTo>
                    <a:pt x="168725" y="610294"/>
                  </a:lnTo>
                  <a:lnTo>
                    <a:pt x="247306" y="610294"/>
                  </a:lnTo>
                  <a:lnTo>
                    <a:pt x="247306" y="569813"/>
                  </a:lnTo>
                  <a:lnTo>
                    <a:pt x="444950" y="569813"/>
                  </a:lnTo>
                  <a:lnTo>
                    <a:pt x="444950" y="276919"/>
                  </a:lnTo>
                  <a:lnTo>
                    <a:pt x="544962" y="276919"/>
                  </a:lnTo>
                  <a:lnTo>
                    <a:pt x="544962" y="576957"/>
                  </a:lnTo>
                  <a:cubicBezTo>
                    <a:pt x="544962" y="594419"/>
                    <a:pt x="537025" y="602357"/>
                    <a:pt x="521150" y="600769"/>
                  </a:cubicBezTo>
                  <a:lnTo>
                    <a:pt x="456856" y="600769"/>
                  </a:lnTo>
                  <a:lnTo>
                    <a:pt x="478287" y="684113"/>
                  </a:lnTo>
                  <a:lnTo>
                    <a:pt x="568775" y="684113"/>
                  </a:lnTo>
                  <a:cubicBezTo>
                    <a:pt x="586237" y="684113"/>
                    <a:pt x="600525" y="678557"/>
                    <a:pt x="611637" y="667444"/>
                  </a:cubicBezTo>
                  <a:cubicBezTo>
                    <a:pt x="622750" y="656332"/>
                    <a:pt x="628306" y="641251"/>
                    <a:pt x="628306" y="622201"/>
                  </a:cubicBezTo>
                  <a:lnTo>
                    <a:pt x="628306" y="276919"/>
                  </a:lnTo>
                  <a:lnTo>
                    <a:pt x="706887" y="276919"/>
                  </a:lnTo>
                  <a:lnTo>
                    <a:pt x="706887" y="200719"/>
                  </a:lnTo>
                  <a:lnTo>
                    <a:pt x="444950" y="200719"/>
                  </a:lnTo>
                  <a:lnTo>
                    <a:pt x="444950" y="150713"/>
                  </a:lnTo>
                  <a:close/>
                  <a:moveTo>
                    <a:pt x="0" y="0"/>
                  </a:moveTo>
                  <a:lnTo>
                    <a:pt x="869065" y="0"/>
                  </a:lnTo>
                  <a:lnTo>
                    <a:pt x="869065" y="744583"/>
                  </a:lnTo>
                  <a:lnTo>
                    <a:pt x="0" y="744583"/>
                  </a:lnTo>
                  <a:close/>
                </a:path>
              </a:pathLst>
            </a:cu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48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</p:grpSp>
      <p:grpSp>
        <p:nvGrpSpPr>
          <p:cNvPr id="27" name="グループ化 26"/>
          <p:cNvGrpSpPr/>
          <p:nvPr/>
        </p:nvGrpSpPr>
        <p:grpSpPr>
          <a:xfrm>
            <a:off x="297124" y="2343400"/>
            <a:ext cx="6896609" cy="1898364"/>
            <a:chOff x="186161" y="2601790"/>
            <a:chExt cx="6896609" cy="1811098"/>
          </a:xfrm>
        </p:grpSpPr>
        <p:sp>
          <p:nvSpPr>
            <p:cNvPr id="20" name="角丸四角形 19"/>
            <p:cNvSpPr/>
            <p:nvPr/>
          </p:nvSpPr>
          <p:spPr>
            <a:xfrm>
              <a:off x="186161" y="2803963"/>
              <a:ext cx="6896609" cy="1608925"/>
            </a:xfrm>
            <a:prstGeom prst="roundRect">
              <a:avLst/>
            </a:prstGeom>
            <a:noFill/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211657" y="2601790"/>
              <a:ext cx="2019298" cy="419832"/>
              <a:chOff x="-73998" y="2959219"/>
              <a:chExt cx="2019298" cy="419832"/>
            </a:xfrm>
          </p:grpSpPr>
          <p:sp>
            <p:nvSpPr>
              <p:cNvPr id="17" name="角丸四角形 16"/>
              <p:cNvSpPr/>
              <p:nvPr/>
            </p:nvSpPr>
            <p:spPr>
              <a:xfrm>
                <a:off x="-73998" y="2959219"/>
                <a:ext cx="2019298" cy="419832"/>
              </a:xfrm>
              <a:prstGeom prst="round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7" name="テキスト ボックス 66"/>
              <p:cNvSpPr txBox="1"/>
              <p:nvPr/>
            </p:nvSpPr>
            <p:spPr>
              <a:xfrm>
                <a:off x="-55009" y="2983700"/>
                <a:ext cx="2000309" cy="3509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ja-JP" altLang="en-US" sz="2000" dirty="0" smtClean="0">
                    <a:latin typeface="HGS創英角ﾎﾟｯﾌﾟ体" panose="040B0A00000000000000" pitchFamily="50" charset="-128"/>
                    <a:ea typeface="HGS創英角ﾎﾟｯﾌﾟ体" panose="040B0A00000000000000" pitchFamily="50" charset="-128"/>
                  </a:rPr>
                  <a:t>出前講座とは？</a:t>
                </a:r>
                <a:endParaRPr kumimoji="1" lang="en-US" altLang="ja-JP" sz="2000" dirty="0" smtClean="0">
                  <a:latin typeface="HGS創英角ﾎﾟｯﾌﾟ体" panose="040B0A00000000000000" pitchFamily="50" charset="-128"/>
                  <a:ea typeface="HGS創英角ﾎﾟｯﾌﾟ体" panose="040B0A00000000000000" pitchFamily="50" charset="-128"/>
                </a:endParaRPr>
              </a:p>
            </p:txBody>
          </p:sp>
        </p:grpSp>
        <p:sp>
          <p:nvSpPr>
            <p:cNvPr id="77" name="テキスト ボックス 76"/>
            <p:cNvSpPr txBox="1"/>
            <p:nvPr/>
          </p:nvSpPr>
          <p:spPr>
            <a:xfrm>
              <a:off x="255576" y="3063771"/>
              <a:ext cx="6680290" cy="11647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kumimoji="1" lang="ja-JP" altLang="en-US" b="1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町の職員を講師としてご希望の場所に派遣し、担当する業務や制度の内容などをお話するものです。</a:t>
              </a:r>
              <a:endParaRPr kumimoji="1" lang="en-US" altLang="ja-JP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b="1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　自治会や子ども会などの地域のあつまり、サークル活動、イベントなど、お気軽にご活用ください。</a:t>
              </a:r>
              <a:endParaRPr kumimoji="1" lang="en-US" altLang="ja-JP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sp>
        <p:nvSpPr>
          <p:cNvPr id="26" name="テキスト ボックス 25"/>
          <p:cNvSpPr txBox="1"/>
          <p:nvPr/>
        </p:nvSpPr>
        <p:spPr>
          <a:xfrm>
            <a:off x="77420" y="10201339"/>
            <a:ext cx="72219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このチラシに関するお問合せはこちら </a:t>
            </a:r>
            <a:r>
              <a:rPr kumimoji="1" lang="ja-JP" altLang="en-US" sz="16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▶</a:t>
            </a:r>
            <a:r>
              <a:rPr kumimoji="1"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中央生涯教育センター  ☎</a:t>
            </a:r>
            <a:r>
              <a:rPr kumimoji="1" lang="en-US" altLang="ja-JP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44-3123</a:t>
            </a:r>
            <a:r>
              <a:rPr kumimoji="1" lang="ja-JP" altLang="en-US" sz="1400" dirty="0" smtClean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endParaRPr kumimoji="1" lang="en-US" altLang="ja-JP" sz="1400" dirty="0" smtClean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65" name="グループ化 64"/>
          <p:cNvGrpSpPr/>
          <p:nvPr/>
        </p:nvGrpSpPr>
        <p:grpSpPr>
          <a:xfrm>
            <a:off x="297123" y="7705853"/>
            <a:ext cx="6896609" cy="2243486"/>
            <a:chOff x="186162" y="2841635"/>
            <a:chExt cx="6896609" cy="1853863"/>
          </a:xfrm>
        </p:grpSpPr>
        <p:sp>
          <p:nvSpPr>
            <p:cNvPr id="66" name="角丸四角形 65"/>
            <p:cNvSpPr/>
            <p:nvPr/>
          </p:nvSpPr>
          <p:spPr>
            <a:xfrm>
              <a:off x="186162" y="2841635"/>
              <a:ext cx="6896609" cy="1853863"/>
            </a:xfrm>
            <a:prstGeom prst="roundRect">
              <a:avLst/>
            </a:prstGeom>
            <a:noFill/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0" name="テキスト ボックス 69"/>
            <p:cNvSpPr txBox="1"/>
            <p:nvPr/>
          </p:nvSpPr>
          <p:spPr>
            <a:xfrm>
              <a:off x="376984" y="3027142"/>
              <a:ext cx="6680290" cy="16022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kumimoji="1" lang="ja-JP" altLang="en-US" b="1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「子育て」「健康」「税金」「農業」「防災」「創業支援」</a:t>
              </a:r>
              <a:endParaRPr kumimoji="1" lang="en-US" altLang="ja-JP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b="1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「</a:t>
              </a:r>
              <a:r>
                <a:rPr kumimoji="1" lang="ja-JP" altLang="en-US" b="1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選挙</a:t>
              </a:r>
              <a:r>
                <a:rPr kumimoji="1" lang="ja-JP" altLang="en-US" b="1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」「介護」「地域づくり」「読書」「交通」「水道」</a:t>
              </a:r>
              <a:endParaRPr kumimoji="1" lang="en-US" altLang="ja-JP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b="1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「施設の使い方」「各種支援制度の利用方法」等々</a:t>
              </a:r>
              <a:endParaRPr kumimoji="1" lang="en-US" altLang="ja-JP" b="1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endParaRPr kumimoji="1" lang="en-US" altLang="ja-JP" sz="1000" u="sng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u="sng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おおまか</a:t>
              </a:r>
              <a:r>
                <a:rPr kumimoji="1" lang="ja-JP" altLang="en-US" u="sng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な内容でも大丈夫です。</a:t>
              </a:r>
              <a:endParaRPr kumimoji="1" lang="en-US" altLang="ja-JP" u="sng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ja-JP" altLang="en-US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各課</a:t>
              </a:r>
              <a:r>
                <a:rPr kumimoji="1" lang="ja-JP" altLang="en-US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の業務</a:t>
              </a:r>
              <a:r>
                <a:rPr kumimoji="1" lang="ja-JP" altLang="en-US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内容</a:t>
              </a:r>
              <a:r>
                <a:rPr kumimoji="1" lang="ja-JP" altLang="en-US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や講座例はチラシ裏面をご覧ください。</a:t>
              </a:r>
              <a:endParaRPr kumimoji="1" lang="en-US" altLang="ja-JP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pPr>
                <a:lnSpc>
                  <a:spcPts val="2200"/>
                </a:lnSpc>
              </a:pPr>
              <a:r>
                <a:rPr kumimoji="1" lang="en-US" altLang="ja-JP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※</a:t>
              </a:r>
              <a:r>
                <a:rPr kumimoji="1" lang="ja-JP" altLang="en-US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提供可能な範囲内での講座となります。</a:t>
              </a:r>
              <a:endParaRPr kumimoji="1" lang="en-US" altLang="ja-JP" sz="14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13" name="グループ化 12"/>
          <p:cNvGrpSpPr/>
          <p:nvPr/>
        </p:nvGrpSpPr>
        <p:grpSpPr>
          <a:xfrm>
            <a:off x="297124" y="4469013"/>
            <a:ext cx="7147594" cy="2925999"/>
            <a:chOff x="297124" y="7073390"/>
            <a:chExt cx="7147594" cy="2925999"/>
          </a:xfrm>
        </p:grpSpPr>
        <p:grpSp>
          <p:nvGrpSpPr>
            <p:cNvPr id="24" name="グループ化 23"/>
            <p:cNvGrpSpPr/>
            <p:nvPr/>
          </p:nvGrpSpPr>
          <p:grpSpPr>
            <a:xfrm>
              <a:off x="297124" y="7073390"/>
              <a:ext cx="6896609" cy="2925999"/>
              <a:chOff x="207843" y="4945668"/>
              <a:chExt cx="6896609" cy="2579796"/>
            </a:xfrm>
          </p:grpSpPr>
          <p:sp>
            <p:nvSpPr>
              <p:cNvPr id="68" name="角丸四角形 67"/>
              <p:cNvSpPr/>
              <p:nvPr/>
            </p:nvSpPr>
            <p:spPr>
              <a:xfrm>
                <a:off x="207843" y="5135712"/>
                <a:ext cx="6896609" cy="2389752"/>
              </a:xfrm>
              <a:prstGeom prst="roundRect">
                <a:avLst>
                  <a:gd name="adj" fmla="val 10837"/>
                </a:avLst>
              </a:prstGeom>
              <a:noFill/>
              <a:ln w="38100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grpSp>
            <p:nvGrpSpPr>
              <p:cNvPr id="28" name="グループ化 27"/>
              <p:cNvGrpSpPr/>
              <p:nvPr/>
            </p:nvGrpSpPr>
            <p:grpSpPr>
              <a:xfrm>
                <a:off x="271551" y="4945668"/>
                <a:ext cx="1958840" cy="419832"/>
                <a:chOff x="267946" y="5191426"/>
                <a:chExt cx="2130821" cy="419832"/>
              </a:xfrm>
            </p:grpSpPr>
            <p:sp>
              <p:nvSpPr>
                <p:cNvPr id="42" name="角丸四角形 41"/>
                <p:cNvSpPr/>
                <p:nvPr/>
              </p:nvSpPr>
              <p:spPr>
                <a:xfrm>
                  <a:off x="267946" y="5191426"/>
                  <a:ext cx="2130821" cy="419832"/>
                </a:xfrm>
                <a:prstGeom prst="round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dirty="0"/>
                </a:p>
              </p:txBody>
            </p:sp>
            <p:sp>
              <p:nvSpPr>
                <p:cNvPr id="43" name="テキスト ボックス 42"/>
                <p:cNvSpPr txBox="1"/>
                <p:nvPr/>
              </p:nvSpPr>
              <p:spPr>
                <a:xfrm>
                  <a:off x="461390" y="5226055"/>
                  <a:ext cx="1678166" cy="3132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2000" dirty="0" smtClean="0">
                      <a:latin typeface="HGS創英角ﾎﾟｯﾌﾟ体" panose="040B0A00000000000000" pitchFamily="50" charset="-128"/>
                      <a:ea typeface="HGS創英角ﾎﾟｯﾌﾟ体" panose="040B0A00000000000000" pitchFamily="50" charset="-128"/>
                    </a:rPr>
                    <a:t>申 込 方 法</a:t>
                  </a:r>
                  <a:endParaRPr kumimoji="1" lang="en-US" altLang="ja-JP" sz="2000" dirty="0" smtClean="0">
                    <a:latin typeface="HGS創英角ﾎﾟｯﾌﾟ体" panose="040B0A00000000000000" pitchFamily="50" charset="-128"/>
                    <a:ea typeface="HGS創英角ﾎﾟｯﾌﾟ体" panose="040B0A00000000000000" pitchFamily="50" charset="-128"/>
                  </a:endParaRPr>
                </a:p>
              </p:txBody>
            </p:sp>
          </p:grpSp>
        </p:grpSp>
        <p:sp>
          <p:nvSpPr>
            <p:cNvPr id="39" name="テキスト ボックス 38"/>
            <p:cNvSpPr txBox="1"/>
            <p:nvPr/>
          </p:nvSpPr>
          <p:spPr>
            <a:xfrm>
              <a:off x="449237" y="7801560"/>
              <a:ext cx="4773940" cy="3744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2200"/>
                </a:lnSpc>
              </a:pPr>
              <a:r>
                <a:rPr kumimoji="1" lang="ja-JP" altLang="en-US" sz="2000" b="1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受講を希望する課へ、お問合せください。</a:t>
              </a:r>
              <a:endParaRPr kumimoji="1" lang="en-US" altLang="ja-JP" sz="1600" b="1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grpSp>
          <p:nvGrpSpPr>
            <p:cNvPr id="44" name="グループ化 43"/>
            <p:cNvGrpSpPr/>
            <p:nvPr/>
          </p:nvGrpSpPr>
          <p:grpSpPr>
            <a:xfrm>
              <a:off x="449237" y="8210959"/>
              <a:ext cx="6995481" cy="1569660"/>
              <a:chOff x="4409092" y="6711973"/>
              <a:chExt cx="6251230" cy="1569660"/>
            </a:xfrm>
          </p:grpSpPr>
          <p:sp>
            <p:nvSpPr>
              <p:cNvPr id="45" name="テキスト ボックス 44"/>
              <p:cNvSpPr txBox="1"/>
              <p:nvPr/>
            </p:nvSpPr>
            <p:spPr>
              <a:xfrm>
                <a:off x="4409092" y="6711973"/>
                <a:ext cx="1297902" cy="3075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kumimoji="1" lang="ja-JP" altLang="en-US" sz="1200" b="1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📞問い合わせ先</a:t>
                </a:r>
                <a:endParaRPr kumimoji="1" lang="en-US" altLang="ja-JP" sz="1200" b="1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  <p:sp>
            <p:nvSpPr>
              <p:cNvPr id="46" name="テキスト ボックス 45"/>
              <p:cNvSpPr txBox="1"/>
              <p:nvPr/>
            </p:nvSpPr>
            <p:spPr>
              <a:xfrm>
                <a:off x="8091189" y="7001911"/>
                <a:ext cx="2569133" cy="1246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上下水道課　　　　　　☎</a:t>
                </a:r>
                <a:r>
                  <a: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44-2136</a:t>
                </a:r>
              </a:p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保健福祉センター　　　☎</a:t>
                </a:r>
                <a:r>
                  <a: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44-4560</a:t>
                </a:r>
              </a:p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子育て支援課　　　　　☎</a:t>
                </a:r>
                <a:r>
                  <a: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44-4611</a:t>
                </a:r>
              </a:p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図書館　　　　　　　　☎</a:t>
                </a:r>
                <a:r>
                  <a: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41-1900</a:t>
                </a:r>
              </a:p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中央生涯教育センター　☎</a:t>
                </a:r>
                <a:r>
                  <a: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44-3123</a:t>
                </a:r>
              </a:p>
            </p:txBody>
          </p:sp>
          <p:sp>
            <p:nvSpPr>
              <p:cNvPr id="47" name="テキスト ボックス 46"/>
              <p:cNvSpPr txBox="1"/>
              <p:nvPr/>
            </p:nvSpPr>
            <p:spPr>
              <a:xfrm>
                <a:off x="4428692" y="7035138"/>
                <a:ext cx="3621145" cy="12464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総務課、企画財政課、税務課、住民課、生活環境課、</a:t>
                </a:r>
                <a:endParaRPr kumimoji="1" lang="en-US" altLang="ja-JP" sz="12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商工観光課、農林課、農業委員会事務局、都市建設課、</a:t>
                </a:r>
                <a:endParaRPr kumimoji="1" lang="en-US" altLang="ja-JP" sz="12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出納室、議会事務局、教育委員会事務局、選挙管理委員会事務局</a:t>
                </a:r>
                <a:endParaRPr kumimoji="1" lang="en-US" altLang="ja-JP" sz="12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  <a:p>
                <a:pPr>
                  <a:lnSpc>
                    <a:spcPts val="1800"/>
                  </a:lnSpc>
                </a:pP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　　　　　　　　　☎</a:t>
                </a:r>
                <a:r>
                  <a: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42-2111</a:t>
                </a:r>
                <a:r>
                  <a:rPr kumimoji="1" lang="ja-JP" altLang="en-US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（金ケ崎町役場・代表）</a:t>
                </a:r>
                <a:endParaRPr kumimoji="1" lang="en-US" altLang="ja-JP" sz="12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cxnSp>
          <p:nvCxnSpPr>
            <p:cNvPr id="8" name="直線コネクタ 7"/>
            <p:cNvCxnSpPr/>
            <p:nvPr/>
          </p:nvCxnSpPr>
          <p:spPr>
            <a:xfrm>
              <a:off x="4478280" y="8534124"/>
              <a:ext cx="0" cy="1172275"/>
            </a:xfrm>
            <a:prstGeom prst="line">
              <a:avLst/>
            </a:prstGeom>
            <a:ln w="38100"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</p:grp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925" y="3971782"/>
            <a:ext cx="2329793" cy="2297098"/>
          </a:xfrm>
          <a:prstGeom prst="rect">
            <a:avLst/>
          </a:prstGeom>
        </p:spPr>
      </p:pic>
      <p:sp>
        <p:nvSpPr>
          <p:cNvPr id="5" name="上リボン 4"/>
          <p:cNvSpPr/>
          <p:nvPr/>
        </p:nvSpPr>
        <p:spPr>
          <a:xfrm rot="902761">
            <a:off x="5644720" y="517341"/>
            <a:ext cx="1588996" cy="294634"/>
          </a:xfrm>
          <a:prstGeom prst="ribbon2">
            <a:avLst>
              <a:gd name="adj1" fmla="val 16667"/>
              <a:gd name="adj2" fmla="val 7500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/>
          <p:cNvSpPr/>
          <p:nvPr/>
        </p:nvSpPr>
        <p:spPr>
          <a:xfrm rot="844080">
            <a:off x="5354265" y="498782"/>
            <a:ext cx="2204808" cy="2769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200" b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令和８年度版</a:t>
            </a:r>
            <a:endParaRPr lang="ja-JP" altLang="en-US" sz="12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1938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テキスト ボックス 50"/>
          <p:cNvSpPr txBox="1"/>
          <p:nvPr/>
        </p:nvSpPr>
        <p:spPr>
          <a:xfrm>
            <a:off x="994459" y="382853"/>
            <a:ext cx="55707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800" dirty="0" smtClean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たとえば、こんな講座があります</a:t>
            </a:r>
            <a:endParaRPr kumimoji="1" lang="en-US" altLang="ja-JP" sz="2800" dirty="0" smtClean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grpSp>
        <p:nvGrpSpPr>
          <p:cNvPr id="88" name="グループ化 87"/>
          <p:cNvGrpSpPr/>
          <p:nvPr/>
        </p:nvGrpSpPr>
        <p:grpSpPr>
          <a:xfrm>
            <a:off x="298197" y="1094663"/>
            <a:ext cx="9953385" cy="2483795"/>
            <a:chOff x="270433" y="1745023"/>
            <a:chExt cx="10297722" cy="1812837"/>
          </a:xfrm>
        </p:grpSpPr>
        <p:grpSp>
          <p:nvGrpSpPr>
            <p:cNvPr id="14" name="グループ化 13"/>
            <p:cNvGrpSpPr/>
            <p:nvPr/>
          </p:nvGrpSpPr>
          <p:grpSpPr>
            <a:xfrm>
              <a:off x="270433" y="1745023"/>
              <a:ext cx="10297722" cy="1812837"/>
              <a:chOff x="1011753" y="2461475"/>
              <a:chExt cx="8425430" cy="2317619"/>
            </a:xfrm>
          </p:grpSpPr>
          <p:grpSp>
            <p:nvGrpSpPr>
              <p:cNvPr id="13" name="グループ化 12"/>
              <p:cNvGrpSpPr/>
              <p:nvPr/>
            </p:nvGrpSpPr>
            <p:grpSpPr>
              <a:xfrm>
                <a:off x="1011753" y="2461475"/>
                <a:ext cx="8425430" cy="2317619"/>
                <a:chOff x="3964944" y="2583367"/>
                <a:chExt cx="8425430" cy="2317619"/>
              </a:xfrm>
            </p:grpSpPr>
            <p:grpSp>
              <p:nvGrpSpPr>
                <p:cNvPr id="12" name="グループ化 11"/>
                <p:cNvGrpSpPr/>
                <p:nvPr/>
              </p:nvGrpSpPr>
              <p:grpSpPr>
                <a:xfrm>
                  <a:off x="3964944" y="2583367"/>
                  <a:ext cx="2969256" cy="1798731"/>
                  <a:chOff x="4343400" y="2461619"/>
                  <a:chExt cx="3046898" cy="2117705"/>
                </a:xfrm>
              </p:grpSpPr>
              <p:sp>
                <p:nvSpPr>
                  <p:cNvPr id="10" name="正方形/長方形 9"/>
                  <p:cNvSpPr/>
                  <p:nvPr/>
                </p:nvSpPr>
                <p:spPr>
                  <a:xfrm>
                    <a:off x="4343400" y="2461621"/>
                    <a:ext cx="3046898" cy="2117703"/>
                  </a:xfrm>
                  <a:prstGeom prst="rect">
                    <a:avLst/>
                  </a:prstGeom>
                  <a:noFill/>
                  <a:ln w="28575">
                    <a:solidFill>
                      <a:schemeClr val="accent6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11" name="正方形/長方形 10"/>
                  <p:cNvSpPr/>
                  <p:nvPr/>
                </p:nvSpPr>
                <p:spPr>
                  <a:xfrm>
                    <a:off x="4343400" y="2461619"/>
                    <a:ext cx="3046898" cy="421559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33" name="テキスト ボックス 32"/>
                <p:cNvSpPr txBox="1"/>
                <p:nvPr/>
              </p:nvSpPr>
              <p:spPr>
                <a:xfrm>
                  <a:off x="3972184" y="2997859"/>
                  <a:ext cx="2969257" cy="27387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【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金ケ崎町の農業について</a:t>
                  </a: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】</a:t>
                  </a:r>
                </a:p>
              </p:txBody>
            </p:sp>
            <p:sp>
              <p:nvSpPr>
                <p:cNvPr id="34" name="テキスト ボックス 33"/>
                <p:cNvSpPr txBox="1"/>
                <p:nvPr/>
              </p:nvSpPr>
              <p:spPr>
                <a:xfrm>
                  <a:off x="3972050" y="3307109"/>
                  <a:ext cx="8418324" cy="159387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講座例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▪農業者向け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: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専門知識を持ったプロの農業技術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en-US" altLang="ja-JP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 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指導者が地域や学校へ直接出向き、実践的・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en-US" altLang="ja-JP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 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専門的な農業技術や経営について教えます　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　　　　　　　　　   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　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</p:txBody>
            </p:sp>
          </p:grpSp>
          <p:sp>
            <p:nvSpPr>
              <p:cNvPr id="35" name="テキスト ボックス 34"/>
              <p:cNvSpPr txBox="1"/>
              <p:nvPr/>
            </p:nvSpPr>
            <p:spPr>
              <a:xfrm>
                <a:off x="1038223" y="2480750"/>
                <a:ext cx="2916298" cy="4131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kumimoji="1" lang="ja-JP" altLang="en-US" sz="16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</a:t>
                </a:r>
                <a:r>
                  <a:rPr kumimoji="1" lang="ja-JP" altLang="en-US" sz="1600" dirty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農林課</a:t>
                </a:r>
                <a:endParaRPr kumimoji="1" lang="en-US" altLang="ja-JP" sz="16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82" name="テキスト ボックス 81"/>
            <p:cNvSpPr txBox="1"/>
            <p:nvPr/>
          </p:nvSpPr>
          <p:spPr>
            <a:xfrm>
              <a:off x="2564767" y="1793615"/>
              <a:ext cx="1302373" cy="21422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kumimoji="1" lang="ja-JP" altLang="en-US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☎</a:t>
              </a:r>
              <a:r>
                <a:rPr kumimoji="1" lang="en-US" altLang="ja-JP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42-2111</a:t>
              </a:r>
            </a:p>
          </p:txBody>
        </p:sp>
      </p:grpSp>
      <p:grpSp>
        <p:nvGrpSpPr>
          <p:cNvPr id="89" name="グループ化 88"/>
          <p:cNvGrpSpPr/>
          <p:nvPr/>
        </p:nvGrpSpPr>
        <p:grpSpPr>
          <a:xfrm>
            <a:off x="3903828" y="1068263"/>
            <a:ext cx="9129590" cy="2344302"/>
            <a:chOff x="4062334" y="728748"/>
            <a:chExt cx="8633364" cy="2073821"/>
          </a:xfrm>
        </p:grpSpPr>
        <p:grpSp>
          <p:nvGrpSpPr>
            <p:cNvPr id="36" name="グループ化 35"/>
            <p:cNvGrpSpPr/>
            <p:nvPr/>
          </p:nvGrpSpPr>
          <p:grpSpPr>
            <a:xfrm>
              <a:off x="4062334" y="728748"/>
              <a:ext cx="8633364" cy="2073821"/>
              <a:chOff x="1011742" y="2455149"/>
              <a:chExt cx="7959762" cy="1748650"/>
            </a:xfrm>
          </p:grpSpPr>
          <p:grpSp>
            <p:nvGrpSpPr>
              <p:cNvPr id="37" name="グループ化 36"/>
              <p:cNvGrpSpPr/>
              <p:nvPr/>
            </p:nvGrpSpPr>
            <p:grpSpPr>
              <a:xfrm>
                <a:off x="1011742" y="2461478"/>
                <a:ext cx="7959762" cy="1742321"/>
                <a:chOff x="3964933" y="2583370"/>
                <a:chExt cx="7959762" cy="1742321"/>
              </a:xfrm>
            </p:grpSpPr>
            <p:grpSp>
              <p:nvGrpSpPr>
                <p:cNvPr id="39" name="グループ化 38"/>
                <p:cNvGrpSpPr/>
                <p:nvPr/>
              </p:nvGrpSpPr>
              <p:grpSpPr>
                <a:xfrm>
                  <a:off x="3964944" y="2583370"/>
                  <a:ext cx="2969256" cy="1742321"/>
                  <a:chOff x="4343400" y="2461618"/>
                  <a:chExt cx="3046898" cy="2051290"/>
                </a:xfrm>
              </p:grpSpPr>
              <p:sp>
                <p:nvSpPr>
                  <p:cNvPr id="42" name="正方形/長方形 41"/>
                  <p:cNvSpPr/>
                  <p:nvPr/>
                </p:nvSpPr>
                <p:spPr>
                  <a:xfrm>
                    <a:off x="4343400" y="2461618"/>
                    <a:ext cx="3046898" cy="2051290"/>
                  </a:xfrm>
                  <a:prstGeom prst="rect">
                    <a:avLst/>
                  </a:prstGeom>
                  <a:noFill/>
                  <a:ln w="28575">
                    <a:solidFill>
                      <a:schemeClr val="accent6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43" name="正方形/長方形 42"/>
                  <p:cNvSpPr/>
                  <p:nvPr/>
                </p:nvSpPr>
                <p:spPr>
                  <a:xfrm>
                    <a:off x="4343400" y="2461619"/>
                    <a:ext cx="3046898" cy="268420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40" name="テキスト ボックス 39"/>
                <p:cNvSpPr txBox="1"/>
                <p:nvPr/>
              </p:nvSpPr>
              <p:spPr>
                <a:xfrm>
                  <a:off x="3964933" y="2853927"/>
                  <a:ext cx="2969255" cy="37497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【</a:t>
                  </a:r>
                  <a:r>
                    <a:rPr kumimoji="1" lang="ja-JP" altLang="en-US" sz="1200" dirty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ごみ・リサイクル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、防災、交通安全、　</a:t>
                  </a:r>
                  <a:endParaRPr kumimoji="1" lang="en-US" altLang="ja-JP" sz="1200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　防犯に関すること</a:t>
                  </a: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】</a:t>
                  </a:r>
                </a:p>
              </p:txBody>
            </p:sp>
            <p:sp>
              <p:nvSpPr>
                <p:cNvPr id="41" name="テキスト ボックス 40"/>
                <p:cNvSpPr txBox="1"/>
                <p:nvPr/>
              </p:nvSpPr>
              <p:spPr>
                <a:xfrm>
                  <a:off x="3972424" y="3173893"/>
                  <a:ext cx="7952271" cy="11019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講座例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   </a:t>
                  </a: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▪防災について（防災マップの見方や、かね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en-US" altLang="ja-JP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 </a:t>
                  </a:r>
                  <a:r>
                    <a:rPr kumimoji="1" lang="ja-JP" altLang="en-US" sz="1200" dirty="0" err="1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がさ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き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INFO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による防災情報の入手方法など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)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en-US" altLang="ja-JP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▪</a:t>
                  </a: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リサイクル学習会（ごみの分別等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）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▪交通安全について（交通ルール等）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▪防犯対策について（家庭での対策等）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</p:txBody>
            </p:sp>
          </p:grpSp>
          <p:sp>
            <p:nvSpPr>
              <p:cNvPr id="38" name="テキスト ボックス 37"/>
              <p:cNvSpPr txBox="1"/>
              <p:nvPr/>
            </p:nvSpPr>
            <p:spPr>
              <a:xfrm>
                <a:off x="1019234" y="2455149"/>
                <a:ext cx="2961770" cy="2410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kumimoji="1" lang="ja-JP" altLang="en-US" sz="16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生活環境</a:t>
                </a:r>
                <a:r>
                  <a:rPr kumimoji="1" lang="ja-JP" altLang="en-US" sz="1600" dirty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課</a:t>
                </a:r>
                <a:endParaRPr kumimoji="1" lang="en-US" altLang="ja-JP" sz="16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83" name="テキスト ボックス 82"/>
            <p:cNvSpPr txBox="1"/>
            <p:nvPr/>
          </p:nvSpPr>
          <p:spPr>
            <a:xfrm>
              <a:off x="6239754" y="752235"/>
              <a:ext cx="996714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kumimoji="1" lang="ja-JP" altLang="en-US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☎</a:t>
              </a:r>
              <a:r>
                <a:rPr kumimoji="1" lang="en-US" altLang="ja-JP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42-2111</a:t>
              </a:r>
            </a:p>
          </p:txBody>
        </p:sp>
      </p:grpSp>
      <p:grpSp>
        <p:nvGrpSpPr>
          <p:cNvPr id="90" name="グループ化 89"/>
          <p:cNvGrpSpPr/>
          <p:nvPr/>
        </p:nvGrpSpPr>
        <p:grpSpPr>
          <a:xfrm>
            <a:off x="90152" y="3124164"/>
            <a:ext cx="3804761" cy="2130861"/>
            <a:chOff x="98871" y="3411247"/>
            <a:chExt cx="3963505" cy="1968015"/>
          </a:xfrm>
        </p:grpSpPr>
        <p:grpSp>
          <p:nvGrpSpPr>
            <p:cNvPr id="44" name="グループ化 43"/>
            <p:cNvGrpSpPr/>
            <p:nvPr/>
          </p:nvGrpSpPr>
          <p:grpSpPr>
            <a:xfrm>
              <a:off x="98871" y="3418504"/>
              <a:ext cx="3963505" cy="1960758"/>
              <a:chOff x="871384" y="2446822"/>
              <a:chExt cx="3242879" cy="1653314"/>
            </a:xfrm>
          </p:grpSpPr>
          <p:grpSp>
            <p:nvGrpSpPr>
              <p:cNvPr id="45" name="グループ化 44"/>
              <p:cNvGrpSpPr/>
              <p:nvPr/>
            </p:nvGrpSpPr>
            <p:grpSpPr>
              <a:xfrm>
                <a:off x="871384" y="2450204"/>
                <a:ext cx="3242879" cy="1649932"/>
                <a:chOff x="3824575" y="2572096"/>
                <a:chExt cx="3242879" cy="1649932"/>
              </a:xfrm>
            </p:grpSpPr>
            <p:grpSp>
              <p:nvGrpSpPr>
                <p:cNvPr id="47" name="グループ化 46"/>
                <p:cNvGrpSpPr/>
                <p:nvPr/>
              </p:nvGrpSpPr>
              <p:grpSpPr>
                <a:xfrm>
                  <a:off x="4016962" y="2572096"/>
                  <a:ext cx="2969257" cy="1636213"/>
                  <a:chOff x="4396779" y="2448347"/>
                  <a:chExt cx="3046899" cy="1926366"/>
                </a:xfrm>
              </p:grpSpPr>
              <p:sp>
                <p:nvSpPr>
                  <p:cNvPr id="50" name="正方形/長方形 49"/>
                  <p:cNvSpPr/>
                  <p:nvPr/>
                </p:nvSpPr>
                <p:spPr>
                  <a:xfrm>
                    <a:off x="4396780" y="2448347"/>
                    <a:ext cx="3046898" cy="1926366"/>
                  </a:xfrm>
                  <a:prstGeom prst="rect">
                    <a:avLst/>
                  </a:prstGeom>
                  <a:noFill/>
                  <a:ln w="28575">
                    <a:solidFill>
                      <a:schemeClr val="accent6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52" name="正方形/長方形 51"/>
                  <p:cNvSpPr/>
                  <p:nvPr/>
                </p:nvSpPr>
                <p:spPr>
                  <a:xfrm>
                    <a:off x="4396779" y="2462062"/>
                    <a:ext cx="3046898" cy="268420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48" name="テキスト ボックス 47"/>
                <p:cNvSpPr txBox="1"/>
                <p:nvPr/>
              </p:nvSpPr>
              <p:spPr>
                <a:xfrm>
                  <a:off x="3824575" y="2854872"/>
                  <a:ext cx="3242879" cy="40506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　</a:t>
                  </a: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【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金ケ崎町のまちづくり、統計、財政に</a:t>
                  </a:r>
                  <a:endParaRPr kumimoji="1" lang="en-US" altLang="ja-JP" sz="1200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200" dirty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　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　　関すること</a:t>
                  </a: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】</a:t>
                  </a:r>
                </a:p>
              </p:txBody>
            </p:sp>
            <p:sp>
              <p:nvSpPr>
                <p:cNvPr id="49" name="テキスト ボックス 48"/>
                <p:cNvSpPr txBox="1"/>
                <p:nvPr/>
              </p:nvSpPr>
              <p:spPr>
                <a:xfrm>
                  <a:off x="4074920" y="3365618"/>
                  <a:ext cx="2969255" cy="8564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講座例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▪統計データを基にした金ケ崎町の状況に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en-US" altLang="ja-JP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</a:t>
                  </a:r>
                  <a:r>
                    <a:rPr kumimoji="1" lang="en-US" altLang="ja-JP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  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ついて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▪金ケ崎町の財政事情について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</p:txBody>
            </p:sp>
          </p:grpSp>
          <p:sp>
            <p:nvSpPr>
              <p:cNvPr id="46" name="テキスト ボックス 45"/>
              <p:cNvSpPr txBox="1"/>
              <p:nvPr/>
            </p:nvSpPr>
            <p:spPr>
              <a:xfrm>
                <a:off x="1174600" y="2446822"/>
                <a:ext cx="2918540" cy="2752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kumimoji="1" lang="ja-JP" altLang="en-US" sz="16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企画財政課    </a:t>
                </a:r>
                <a:endParaRPr kumimoji="1" lang="en-US" altLang="ja-JP" sz="16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84" name="テキスト ボックス 83"/>
            <p:cNvSpPr txBox="1"/>
            <p:nvPr/>
          </p:nvSpPr>
          <p:spPr>
            <a:xfrm>
              <a:off x="2718443" y="3411247"/>
              <a:ext cx="114436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kumimoji="1" lang="ja-JP" altLang="en-US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☎</a:t>
              </a:r>
              <a:r>
                <a:rPr kumimoji="1" lang="en-US" altLang="ja-JP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42-2111</a:t>
              </a:r>
            </a:p>
          </p:txBody>
        </p:sp>
      </p:grpSp>
      <p:grpSp>
        <p:nvGrpSpPr>
          <p:cNvPr id="92" name="グループ化 91"/>
          <p:cNvGrpSpPr/>
          <p:nvPr/>
        </p:nvGrpSpPr>
        <p:grpSpPr>
          <a:xfrm>
            <a:off x="3936111" y="3581693"/>
            <a:ext cx="3387770" cy="2372782"/>
            <a:chOff x="4062351" y="3904404"/>
            <a:chExt cx="3226069" cy="2372782"/>
          </a:xfrm>
        </p:grpSpPr>
        <p:grpSp>
          <p:nvGrpSpPr>
            <p:cNvPr id="53" name="グループ化 52"/>
            <p:cNvGrpSpPr/>
            <p:nvPr/>
          </p:nvGrpSpPr>
          <p:grpSpPr>
            <a:xfrm>
              <a:off x="4062351" y="3904404"/>
              <a:ext cx="3226069" cy="2372782"/>
              <a:chOff x="1006633" y="2242754"/>
              <a:chExt cx="2974365" cy="1190126"/>
            </a:xfrm>
          </p:grpSpPr>
          <p:grpSp>
            <p:nvGrpSpPr>
              <p:cNvPr id="54" name="グループ化 53"/>
              <p:cNvGrpSpPr/>
              <p:nvPr/>
            </p:nvGrpSpPr>
            <p:grpSpPr>
              <a:xfrm>
                <a:off x="1006633" y="2242754"/>
                <a:ext cx="2974365" cy="1190126"/>
                <a:chOff x="3959824" y="2364646"/>
                <a:chExt cx="2974365" cy="1190126"/>
              </a:xfrm>
            </p:grpSpPr>
            <p:grpSp>
              <p:nvGrpSpPr>
                <p:cNvPr id="56" name="グループ化 55"/>
                <p:cNvGrpSpPr/>
                <p:nvPr/>
              </p:nvGrpSpPr>
              <p:grpSpPr>
                <a:xfrm>
                  <a:off x="3964932" y="2364646"/>
                  <a:ext cx="2969257" cy="1190125"/>
                  <a:chOff x="4343387" y="2204110"/>
                  <a:chExt cx="3046899" cy="1401172"/>
                </a:xfrm>
              </p:grpSpPr>
              <p:sp>
                <p:nvSpPr>
                  <p:cNvPr id="59" name="正方形/長方形 58"/>
                  <p:cNvSpPr/>
                  <p:nvPr/>
                </p:nvSpPr>
                <p:spPr>
                  <a:xfrm>
                    <a:off x="4343387" y="2204110"/>
                    <a:ext cx="3046899" cy="1401172"/>
                  </a:xfrm>
                  <a:prstGeom prst="rect">
                    <a:avLst/>
                  </a:prstGeom>
                  <a:noFill/>
                  <a:ln w="28575">
                    <a:solidFill>
                      <a:schemeClr val="accent6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0" name="正方形/長方形 59"/>
                  <p:cNvSpPr/>
                  <p:nvPr/>
                </p:nvSpPr>
                <p:spPr>
                  <a:xfrm>
                    <a:off x="4343388" y="2204110"/>
                    <a:ext cx="3046898" cy="183487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57" name="テキスト ボックス 56"/>
                <p:cNvSpPr txBox="1"/>
                <p:nvPr/>
              </p:nvSpPr>
              <p:spPr>
                <a:xfrm>
                  <a:off x="3962385" y="2569984"/>
                  <a:ext cx="2969255" cy="25214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【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健康、介護（制度、予防、認知症等）</a:t>
                  </a:r>
                  <a:endParaRPr kumimoji="1" lang="en-US" altLang="ja-JP" sz="1200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200" dirty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　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に関すること</a:t>
                  </a: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】</a:t>
                  </a:r>
                </a:p>
              </p:txBody>
            </p:sp>
            <p:sp>
              <p:nvSpPr>
                <p:cNvPr id="58" name="テキスト ボックス 57"/>
                <p:cNvSpPr txBox="1"/>
                <p:nvPr/>
              </p:nvSpPr>
              <p:spPr>
                <a:xfrm>
                  <a:off x="3959824" y="2813782"/>
                  <a:ext cx="2969255" cy="7409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講座例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▪診療所医師による講話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（生活に身近な高血圧・糖尿病 など）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▪歯科診療所の歯科医師による講話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▪正しいお薬の飲み方と使い方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▪知って得するお口の健康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</p:txBody>
            </p:sp>
          </p:grpSp>
          <p:sp>
            <p:nvSpPr>
              <p:cNvPr id="55" name="テキスト ボックス 54"/>
              <p:cNvSpPr txBox="1"/>
              <p:nvPr/>
            </p:nvSpPr>
            <p:spPr>
              <a:xfrm>
                <a:off x="1028470" y="2244705"/>
                <a:ext cx="2952527" cy="1620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kumimoji="1" lang="ja-JP" altLang="en-US" sz="16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保健福祉</a:t>
                </a:r>
                <a:r>
                  <a:rPr kumimoji="1" lang="ja-JP" altLang="en-US" sz="1600" dirty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センタ</a:t>
                </a:r>
                <a:r>
                  <a:rPr kumimoji="1" lang="ja-JP" altLang="en-US" sz="16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ー</a:t>
                </a:r>
                <a:endParaRPr kumimoji="1" lang="en-US" altLang="ja-JP" sz="16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85" name="テキスト ボックス 84"/>
            <p:cNvSpPr txBox="1"/>
            <p:nvPr/>
          </p:nvSpPr>
          <p:spPr>
            <a:xfrm>
              <a:off x="6251137" y="3932438"/>
              <a:ext cx="996714" cy="291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kumimoji="1" lang="ja-JP" altLang="en-US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☎</a:t>
              </a:r>
              <a:r>
                <a:rPr kumimoji="1" lang="en-US" altLang="ja-JP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44-456</a:t>
              </a:r>
              <a:r>
                <a:rPr kumimoji="1" lang="en-US" altLang="ja-JP" sz="1400" dirty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0</a:t>
              </a:r>
              <a:endParaRPr kumimoji="1" lang="en-US" altLang="ja-JP" sz="14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</p:grpSp>
      <p:grpSp>
        <p:nvGrpSpPr>
          <p:cNvPr id="91" name="グループ化 90"/>
          <p:cNvGrpSpPr/>
          <p:nvPr/>
        </p:nvGrpSpPr>
        <p:grpSpPr>
          <a:xfrm>
            <a:off x="257577" y="5413826"/>
            <a:ext cx="3575684" cy="1829534"/>
            <a:chOff x="269785" y="5865050"/>
            <a:chExt cx="3670777" cy="2075303"/>
          </a:xfrm>
        </p:grpSpPr>
        <p:grpSp>
          <p:nvGrpSpPr>
            <p:cNvPr id="61" name="グループ化 60"/>
            <p:cNvGrpSpPr/>
            <p:nvPr/>
          </p:nvGrpSpPr>
          <p:grpSpPr>
            <a:xfrm>
              <a:off x="269785" y="5865050"/>
              <a:ext cx="3670777" cy="2075303"/>
              <a:chOff x="977632" y="2461477"/>
              <a:chExt cx="3003377" cy="1762353"/>
            </a:xfrm>
          </p:grpSpPr>
          <p:grpSp>
            <p:nvGrpSpPr>
              <p:cNvPr id="62" name="グループ化 61"/>
              <p:cNvGrpSpPr/>
              <p:nvPr/>
            </p:nvGrpSpPr>
            <p:grpSpPr>
              <a:xfrm>
                <a:off x="977632" y="2461477"/>
                <a:ext cx="3003377" cy="1762353"/>
                <a:chOff x="3930823" y="2583369"/>
                <a:chExt cx="3003377" cy="1762353"/>
              </a:xfrm>
            </p:grpSpPr>
            <p:grpSp>
              <p:nvGrpSpPr>
                <p:cNvPr id="64" name="グループ化 63"/>
                <p:cNvGrpSpPr/>
                <p:nvPr/>
              </p:nvGrpSpPr>
              <p:grpSpPr>
                <a:xfrm>
                  <a:off x="3964944" y="2583369"/>
                  <a:ext cx="2969256" cy="1697481"/>
                  <a:chOff x="4343400" y="2461619"/>
                  <a:chExt cx="3046898" cy="1998499"/>
                </a:xfrm>
              </p:grpSpPr>
              <p:sp>
                <p:nvSpPr>
                  <p:cNvPr id="67" name="正方形/長方形 66"/>
                  <p:cNvSpPr/>
                  <p:nvPr/>
                </p:nvSpPr>
                <p:spPr>
                  <a:xfrm>
                    <a:off x="4343400" y="2461619"/>
                    <a:ext cx="3046898" cy="1998499"/>
                  </a:xfrm>
                  <a:prstGeom prst="rect">
                    <a:avLst/>
                  </a:prstGeom>
                  <a:noFill/>
                  <a:ln w="28575">
                    <a:solidFill>
                      <a:schemeClr val="accent6">
                        <a:lumMod val="60000"/>
                        <a:lumOff val="4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68" name="正方形/長方形 67"/>
                  <p:cNvSpPr/>
                  <p:nvPr/>
                </p:nvSpPr>
                <p:spPr>
                  <a:xfrm>
                    <a:off x="4343400" y="2461620"/>
                    <a:ext cx="3046898" cy="268420"/>
                  </a:xfrm>
                  <a:prstGeom prst="rect">
                    <a:avLst/>
                  </a:prstGeom>
                  <a:solidFill>
                    <a:schemeClr val="accent6">
                      <a:lumMod val="60000"/>
                      <a:lumOff val="40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65" name="テキスト ボックス 64"/>
                <p:cNvSpPr txBox="1"/>
                <p:nvPr/>
              </p:nvSpPr>
              <p:spPr>
                <a:xfrm>
                  <a:off x="3964942" y="2912517"/>
                  <a:ext cx="2969255" cy="42689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200" dirty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　</a:t>
                  </a: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【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生涯教育、スポーツ、</a:t>
                  </a:r>
                  <a:r>
                    <a:rPr kumimoji="1" lang="ja-JP" altLang="en-US" sz="1200" dirty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文化財</a:t>
                  </a:r>
                  <a:endParaRPr kumimoji="1" lang="en-US" altLang="ja-JP" sz="1200" dirty="0" smtClean="0">
                    <a:latin typeface="HGS創英角ｺﾞｼｯｸUB" panose="020B0900000000000000" pitchFamily="50" charset="-128"/>
                    <a:ea typeface="HGS創英角ｺﾞｼｯｸUB" panose="020B0900000000000000" pitchFamily="50" charset="-128"/>
                  </a:endParaRPr>
                </a:p>
                <a:p>
                  <a:pPr>
                    <a:lnSpc>
                      <a:spcPts val="1600"/>
                    </a:lnSpc>
                  </a:pPr>
                  <a:r>
                    <a:rPr kumimoji="1" lang="ja-JP" altLang="en-US" sz="1200" dirty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　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　国際</a:t>
                  </a:r>
                  <a:r>
                    <a:rPr kumimoji="1" lang="ja-JP" altLang="en-US" sz="1200" dirty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交流、</a:t>
                  </a:r>
                  <a:r>
                    <a:rPr kumimoji="1" lang="ja-JP" altLang="en-US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地域づくりに関すること</a:t>
                  </a:r>
                  <a:r>
                    <a:rPr kumimoji="1" lang="en-US" altLang="ja-JP" sz="1200" dirty="0" smtClean="0">
                      <a:latin typeface="HGS創英角ｺﾞｼｯｸUB" panose="020B0900000000000000" pitchFamily="50" charset="-128"/>
                      <a:ea typeface="HGS創英角ｺﾞｼｯｸUB" panose="020B0900000000000000" pitchFamily="50" charset="-128"/>
                    </a:rPr>
                    <a:t>】</a:t>
                  </a:r>
                </a:p>
              </p:txBody>
            </p:sp>
            <p:sp>
              <p:nvSpPr>
                <p:cNvPr id="66" name="テキスト ボックス 65"/>
                <p:cNvSpPr txBox="1"/>
                <p:nvPr/>
              </p:nvSpPr>
              <p:spPr>
                <a:xfrm>
                  <a:off x="3930823" y="3367354"/>
                  <a:ext cx="2965348" cy="9783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　講座例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　▪</a:t>
                  </a: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ニュースポーツ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をしよ</a:t>
                  </a: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う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▪運動不足</a:t>
                  </a: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解消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して</a:t>
                  </a: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健康</a:t>
                  </a:r>
                  <a:r>
                    <a:rPr kumimoji="1" lang="ja-JP" altLang="en-US" sz="1200" dirty="0" smtClean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なからだに！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  <a:p>
                  <a:pPr>
                    <a:lnSpc>
                      <a:spcPts val="1800"/>
                    </a:lnSpc>
                  </a:pPr>
                  <a:r>
                    <a:rPr kumimoji="1" lang="ja-JP" altLang="en-US" sz="1200" dirty="0">
                      <a:latin typeface="UD デジタル 教科書体 N-R" panose="02020400000000000000" pitchFamily="17" charset="-128"/>
                      <a:ea typeface="UD デジタル 教科書体 N-R" panose="02020400000000000000" pitchFamily="17" charset="-128"/>
                    </a:rPr>
                    <a:t>　</a:t>
                  </a:r>
                  <a:endParaRPr kumimoji="1" lang="en-US" altLang="ja-JP" sz="12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endParaRPr>
                </a:p>
              </p:txBody>
            </p:sp>
          </p:grpSp>
          <p:sp>
            <p:nvSpPr>
              <p:cNvPr id="63" name="テキスト ボックス 62"/>
              <p:cNvSpPr txBox="1"/>
              <p:nvPr/>
            </p:nvSpPr>
            <p:spPr>
              <a:xfrm>
                <a:off x="1031203" y="2476331"/>
                <a:ext cx="2923329" cy="274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1800"/>
                  </a:lnSpc>
                </a:pPr>
                <a:r>
                  <a:rPr kumimoji="1" lang="ja-JP" altLang="en-US" sz="16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 中央生涯教育</a:t>
                </a:r>
                <a:r>
                  <a:rPr kumimoji="1" lang="ja-JP" altLang="en-US" sz="1600" dirty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センタ</a:t>
                </a:r>
                <a:r>
                  <a:rPr kumimoji="1" lang="ja-JP" altLang="en-US" sz="1600" dirty="0" smtClean="0">
                    <a:latin typeface="UD デジタル 教科書体 N-R" panose="02020400000000000000" pitchFamily="17" charset="-128"/>
                    <a:ea typeface="UD デジタル 教科書体 N-R" panose="02020400000000000000" pitchFamily="17" charset="-128"/>
                  </a:rPr>
                  <a:t>ー</a:t>
                </a:r>
                <a:endParaRPr kumimoji="1" lang="en-US" altLang="ja-JP" sz="16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endParaRPr>
              </a:p>
            </p:txBody>
          </p:sp>
        </p:grpSp>
        <p:sp>
          <p:nvSpPr>
            <p:cNvPr id="86" name="テキスト ボックス 85"/>
            <p:cNvSpPr txBox="1"/>
            <p:nvPr/>
          </p:nvSpPr>
          <p:spPr>
            <a:xfrm>
              <a:off x="2662855" y="5872250"/>
              <a:ext cx="1248323" cy="3665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ts val="1800"/>
                </a:lnSpc>
              </a:pPr>
              <a:r>
                <a:rPr kumimoji="1" lang="ja-JP" altLang="en-US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☎</a:t>
              </a:r>
              <a:r>
                <a:rPr kumimoji="1" lang="en-US" altLang="ja-JP" sz="14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44-3123</a:t>
              </a:r>
            </a:p>
          </p:txBody>
        </p:sp>
      </p:grpSp>
      <p:sp>
        <p:nvSpPr>
          <p:cNvPr id="70" name="テキスト ボックス 69"/>
          <p:cNvSpPr txBox="1"/>
          <p:nvPr/>
        </p:nvSpPr>
        <p:spPr>
          <a:xfrm>
            <a:off x="5098642" y="8357263"/>
            <a:ext cx="202601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en-US" altLang="ja-JP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町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HP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・各課の業務一覧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4447678" y="6126762"/>
            <a:ext cx="2550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en-US" altLang="ja-JP" sz="1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※</a:t>
            </a:r>
            <a:r>
              <a:rPr kumimoji="1" lang="ja-JP" altLang="en-US" sz="1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講座例に記載していない課や、</a:t>
            </a:r>
            <a:endParaRPr kumimoji="1" lang="en-US" altLang="ja-JP" sz="12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>
              <a:lnSpc>
                <a:spcPts val="1800"/>
              </a:lnSpc>
            </a:pPr>
            <a:r>
              <a:rPr kumimoji="1" lang="ja-JP" altLang="en-US" sz="12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講座例にない内容はご相談下さい！</a:t>
            </a:r>
            <a:endParaRPr kumimoji="1" lang="en-US" altLang="ja-JP" sz="12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cxnSp>
        <p:nvCxnSpPr>
          <p:cNvPr id="72" name="直線コネクタ 71"/>
          <p:cNvCxnSpPr/>
          <p:nvPr/>
        </p:nvCxnSpPr>
        <p:spPr>
          <a:xfrm>
            <a:off x="4183127" y="6133950"/>
            <a:ext cx="575492" cy="1006486"/>
          </a:xfrm>
          <a:prstGeom prst="line">
            <a:avLst/>
          </a:prstGeom>
          <a:ln w="28575">
            <a:solidFill>
              <a:srgbClr val="0099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3" name="直線コネクタ 72"/>
          <p:cNvCxnSpPr/>
          <p:nvPr/>
        </p:nvCxnSpPr>
        <p:spPr>
          <a:xfrm flipH="1">
            <a:off x="6433068" y="6227697"/>
            <a:ext cx="769260" cy="849194"/>
          </a:xfrm>
          <a:prstGeom prst="line">
            <a:avLst/>
          </a:prstGeom>
          <a:ln w="28575">
            <a:solidFill>
              <a:srgbClr val="0099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4" name="直線コネクタ 73"/>
          <p:cNvCxnSpPr/>
          <p:nvPr/>
        </p:nvCxnSpPr>
        <p:spPr>
          <a:xfrm flipH="1">
            <a:off x="6625918" y="6812471"/>
            <a:ext cx="534577" cy="244936"/>
          </a:xfrm>
          <a:prstGeom prst="line">
            <a:avLst/>
          </a:prstGeom>
          <a:ln w="28575">
            <a:solidFill>
              <a:srgbClr val="0099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5" name="直線コネクタ 74"/>
          <p:cNvCxnSpPr/>
          <p:nvPr/>
        </p:nvCxnSpPr>
        <p:spPr>
          <a:xfrm>
            <a:off x="4183127" y="6620846"/>
            <a:ext cx="404134" cy="398208"/>
          </a:xfrm>
          <a:prstGeom prst="line">
            <a:avLst/>
          </a:prstGeom>
          <a:ln w="28575">
            <a:solidFill>
              <a:srgbClr val="0099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pSp>
        <p:nvGrpSpPr>
          <p:cNvPr id="3" name="グループ化 2"/>
          <p:cNvGrpSpPr/>
          <p:nvPr/>
        </p:nvGrpSpPr>
        <p:grpSpPr>
          <a:xfrm>
            <a:off x="274542" y="8554385"/>
            <a:ext cx="6987703" cy="1814693"/>
            <a:chOff x="228045" y="8683562"/>
            <a:chExt cx="6998516" cy="1710288"/>
          </a:xfrm>
        </p:grpSpPr>
        <p:grpSp>
          <p:nvGrpSpPr>
            <p:cNvPr id="107" name="グループ化 106"/>
            <p:cNvGrpSpPr/>
            <p:nvPr/>
          </p:nvGrpSpPr>
          <p:grpSpPr>
            <a:xfrm>
              <a:off x="228045" y="8882675"/>
              <a:ext cx="6998516" cy="1511175"/>
              <a:chOff x="190101" y="8130928"/>
              <a:chExt cx="6998516" cy="1511175"/>
            </a:xfrm>
          </p:grpSpPr>
          <p:sp>
            <p:nvSpPr>
              <p:cNvPr id="108" name="角丸四角形 107"/>
              <p:cNvSpPr/>
              <p:nvPr/>
            </p:nvSpPr>
            <p:spPr>
              <a:xfrm>
                <a:off x="190101" y="8130928"/>
                <a:ext cx="6896609" cy="1511175"/>
              </a:xfrm>
              <a:prstGeom prst="roundRect">
                <a:avLst>
                  <a:gd name="adj" fmla="val 10837"/>
                </a:avLst>
              </a:prstGeom>
              <a:noFill/>
              <a:ln w="38100">
                <a:solidFill>
                  <a:schemeClr val="accent6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pic>
            <p:nvPicPr>
              <p:cNvPr id="109" name="図 108" descr="C:\Users\714\AppData\Local\Microsoft\Windows\INetCache\Content.Word\1421_color.png"/>
              <p:cNvPicPr/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298225">
                <a:off x="6365651" y="8592288"/>
                <a:ext cx="822966" cy="619792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18" name="テキスト ボックス 117"/>
              <p:cNvSpPr txBox="1"/>
              <p:nvPr/>
            </p:nvSpPr>
            <p:spPr>
              <a:xfrm>
                <a:off x="400963" y="8352517"/>
                <a:ext cx="5937703" cy="957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2400"/>
                  </a:lnSpc>
                </a:pPr>
                <a:r>
                  <a:rPr kumimoji="1" lang="ja-JP" altLang="en-US" sz="16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どこの課に相談すればいいか分からない</a:t>
                </a:r>
                <a:r>
                  <a:rPr kumimoji="1" lang="en-US" altLang="ja-JP" sz="16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…</a:t>
                </a:r>
              </a:p>
              <a:p>
                <a:pPr>
                  <a:lnSpc>
                    <a:spcPts val="2400"/>
                  </a:lnSpc>
                </a:pPr>
                <a:r>
                  <a:rPr kumimoji="1" lang="ja-JP" altLang="en-US" sz="16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受講してみたいけど、どんな講座がいいかな・・</a:t>
                </a:r>
                <a:r>
                  <a:rPr kumimoji="1" lang="ja-JP" altLang="en-US" sz="1600" dirty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・</a:t>
                </a:r>
                <a:r>
                  <a:rPr kumimoji="1" lang="ja-JP" altLang="en-US" sz="16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？　等々</a:t>
                </a:r>
                <a:endParaRPr kumimoji="1" lang="en-US" altLang="ja-JP" sz="16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  <a:p>
                <a:pPr>
                  <a:lnSpc>
                    <a:spcPts val="2400"/>
                  </a:lnSpc>
                </a:pPr>
                <a:r>
                  <a:rPr kumimoji="1" lang="ja-JP" altLang="en-US" sz="1600" dirty="0" smtClean="0">
                    <a:latin typeface="UD デジタル 教科書体 NK-R" panose="02020400000000000000" pitchFamily="18" charset="-128"/>
                    <a:ea typeface="UD デジタル 教科書体 NK-R" panose="02020400000000000000" pitchFamily="18" charset="-128"/>
                  </a:rPr>
                  <a:t>困ったときは、中央生涯教育センターへお気軽にご相談ください♪</a:t>
                </a:r>
                <a:endParaRPr kumimoji="1" lang="en-US" altLang="ja-JP" sz="1600" dirty="0" smtClean="0">
                  <a:latin typeface="UD デジタル 教科書体 NK-R" panose="02020400000000000000" pitchFamily="18" charset="-128"/>
                  <a:ea typeface="UD デジタル 教科書体 NK-R" panose="02020400000000000000" pitchFamily="18" charset="-128"/>
                </a:endParaRPr>
              </a:p>
            </p:txBody>
          </p:sp>
        </p:grpSp>
        <p:sp>
          <p:nvSpPr>
            <p:cNvPr id="121" name="角丸四角形 120"/>
            <p:cNvSpPr/>
            <p:nvPr/>
          </p:nvSpPr>
          <p:spPr>
            <a:xfrm>
              <a:off x="292435" y="8683562"/>
              <a:ext cx="2158092" cy="419832"/>
            </a:xfrm>
            <a:prstGeom prst="round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pic>
        <p:nvPicPr>
          <p:cNvPr id="7" name="図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922" y="7213452"/>
            <a:ext cx="1236674" cy="1236674"/>
          </a:xfrm>
          <a:prstGeom prst="rect">
            <a:avLst/>
          </a:prstGeom>
        </p:spPr>
      </p:pic>
      <p:grpSp>
        <p:nvGrpSpPr>
          <p:cNvPr id="17" name="グループ化 16"/>
          <p:cNvGrpSpPr/>
          <p:nvPr/>
        </p:nvGrpSpPr>
        <p:grpSpPr>
          <a:xfrm>
            <a:off x="298198" y="7311588"/>
            <a:ext cx="5040136" cy="1023991"/>
            <a:chOff x="281907" y="7329330"/>
            <a:chExt cx="5040136" cy="1023991"/>
          </a:xfrm>
        </p:grpSpPr>
        <p:sp>
          <p:nvSpPr>
            <p:cNvPr id="69" name="テキスト ボックス 68"/>
            <p:cNvSpPr txBox="1"/>
            <p:nvPr/>
          </p:nvSpPr>
          <p:spPr>
            <a:xfrm>
              <a:off x="281907" y="7337658"/>
              <a:ext cx="4640760" cy="1015663"/>
            </a:xfrm>
            <a:prstGeom prst="rect">
              <a:avLst/>
            </a:prstGeom>
            <a:noFill/>
            <a:ln w="28575"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>
                <a:lnSpc>
                  <a:spcPts val="2400"/>
                </a:lnSpc>
              </a:pPr>
              <a:r>
                <a:rPr kumimoji="1" lang="ja-JP" altLang="en-US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各課の主な業務を掲載しています。</a:t>
              </a:r>
              <a:endParaRPr kumimoji="1" lang="en-US" altLang="ja-JP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pPr>
                <a:lnSpc>
                  <a:spcPts val="2400"/>
                </a:lnSpc>
              </a:pPr>
              <a:r>
                <a:rPr kumimoji="1" lang="ja-JP" altLang="en-US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右の</a:t>
              </a:r>
              <a:r>
                <a:rPr kumimoji="1" lang="en-US" altLang="ja-JP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QR</a:t>
              </a:r>
              <a:r>
                <a:rPr kumimoji="1" lang="ja-JP" altLang="en-US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コードからご覧ください。</a:t>
              </a:r>
              <a:endParaRPr kumimoji="1" lang="en-US" altLang="ja-JP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  <a:p>
              <a:pPr>
                <a:lnSpc>
                  <a:spcPts val="2400"/>
                </a:lnSpc>
              </a:pPr>
              <a:r>
                <a:rPr kumimoji="1" lang="en-US" altLang="ja-JP" sz="12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※</a:t>
              </a:r>
              <a:r>
                <a:rPr kumimoji="1" lang="ja-JP" altLang="en-US" sz="1200" dirty="0" smtClean="0">
                  <a:latin typeface="UD デジタル 教科書体 N-R" panose="02020400000000000000" pitchFamily="17" charset="-128"/>
                  <a:ea typeface="UD デジタル 教科書体 N-R" panose="02020400000000000000" pitchFamily="17" charset="-128"/>
                </a:rPr>
                <a:t>提供可能な範囲内での講座となります。事前にご相談ください。</a:t>
              </a:r>
              <a:endPara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endParaRPr>
            </a:p>
          </p:txBody>
        </p:sp>
        <p:sp>
          <p:nvSpPr>
            <p:cNvPr id="16" name="ホームベース 15"/>
            <p:cNvSpPr/>
            <p:nvPr/>
          </p:nvSpPr>
          <p:spPr>
            <a:xfrm>
              <a:off x="4978948" y="7329330"/>
              <a:ext cx="343095" cy="1004884"/>
            </a:xfrm>
            <a:prstGeom prst="homePlate">
              <a:avLst>
                <a:gd name="adj" fmla="val 56181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2" name="テキスト ボックス 121"/>
          <p:cNvSpPr txBox="1"/>
          <p:nvPr/>
        </p:nvSpPr>
        <p:spPr>
          <a:xfrm>
            <a:off x="394609" y="10005641"/>
            <a:ext cx="584199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【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中央生涯教育センター　生涯教育係　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TEL 0197-44-3123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（平日８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:30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～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17:15</a:t>
            </a:r>
            <a:r>
              <a:rPr kumimoji="1" lang="ja-JP" altLang="en-US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）</a:t>
            </a:r>
            <a:r>
              <a:rPr kumimoji="1" lang="en-US" altLang="ja-JP" sz="1200" dirty="0" smtClean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】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26197" y="8577060"/>
            <a:ext cx="19800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ご相談ください</a:t>
            </a:r>
            <a:endParaRPr kumimoji="1" lang="en-US" altLang="ja-JP" sz="2000" dirty="0"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513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6854</TotalTime>
  <Words>713</Words>
  <Application>Microsoft Office PowerPoint</Application>
  <PresentationFormat>ユーザー設定</PresentationFormat>
  <Paragraphs>85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6" baseType="lpstr">
      <vt:lpstr>HGP創英角ﾎﾟｯﾌﾟ体</vt:lpstr>
      <vt:lpstr>HGS創英角ｺﾞｼｯｸUB</vt:lpstr>
      <vt:lpstr>HGS創英角ﾎﾟｯﾌﾟ体</vt:lpstr>
      <vt:lpstr>HG丸ｺﾞｼｯｸM-PRO</vt:lpstr>
      <vt:lpstr>HG創英角ｺﾞｼｯｸUB</vt:lpstr>
      <vt:lpstr>UD デジタル 教科書体 NK-R</vt:lpstr>
      <vt:lpstr>UD デジタル 教科書体 NP-R</vt:lpstr>
      <vt:lpstr>UD デジタル 教科書体 N-R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User</dc:creator>
  <cp:lastModifiedBy>base</cp:lastModifiedBy>
  <cp:revision>421</cp:revision>
  <cp:lastPrinted>2026-04-30T06:51:33Z</cp:lastPrinted>
  <dcterms:created xsi:type="dcterms:W3CDTF">2021-07-06T07:53:29Z</dcterms:created>
  <dcterms:modified xsi:type="dcterms:W3CDTF">2026-04-30T06:52:07Z</dcterms:modified>
</cp:coreProperties>
</file>